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</p:sldIdLst>
  <p:sldSz cx="9144000" cy="6858000" type="screen4x3"/>
  <p:notesSz cx="6797675" cy="9926638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FB09962-CEFD-4A71-A001-2C79AE5F8537}" type="datetimeFigureOut">
              <a:rPr lang="es-ES_tradnl" smtClean="0"/>
              <a:t>14/05/2018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E586AA-B190-40EA-84A8-8AE19741011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09962-CEFD-4A71-A001-2C79AE5F8537}" type="datetimeFigureOut">
              <a:rPr lang="es-ES_tradnl" smtClean="0"/>
              <a:t>14/05/2018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86AA-B190-40EA-84A8-8AE19741011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FB09962-CEFD-4A71-A001-2C79AE5F8537}" type="datetimeFigureOut">
              <a:rPr lang="es-ES_tradnl" smtClean="0"/>
              <a:t>14/05/2018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CE586AA-B190-40EA-84A8-8AE19741011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09962-CEFD-4A71-A001-2C79AE5F8537}" type="datetimeFigureOut">
              <a:rPr lang="es-ES_tradnl" smtClean="0"/>
              <a:t>14/05/2018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E586AA-B190-40EA-84A8-8AE197410114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09962-CEFD-4A71-A001-2C79AE5F8537}" type="datetimeFigureOut">
              <a:rPr lang="es-ES_tradnl" smtClean="0"/>
              <a:t>14/05/2018</a:t>
            </a:fld>
            <a:endParaRPr lang="es-ES_tradnl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CE586AA-B190-40EA-84A8-8AE197410114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FB09962-CEFD-4A71-A001-2C79AE5F8537}" type="datetimeFigureOut">
              <a:rPr lang="es-ES_tradnl" smtClean="0"/>
              <a:t>14/05/2018</a:t>
            </a:fld>
            <a:endParaRPr lang="es-ES_tradnl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E586AA-B190-40EA-84A8-8AE197410114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FB09962-CEFD-4A71-A001-2C79AE5F8537}" type="datetimeFigureOut">
              <a:rPr lang="es-ES_tradnl" smtClean="0"/>
              <a:t>14/05/2018</a:t>
            </a:fld>
            <a:endParaRPr lang="es-ES_tradnl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E586AA-B190-40EA-84A8-8AE197410114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_tradnl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09962-CEFD-4A71-A001-2C79AE5F8537}" type="datetimeFigureOut">
              <a:rPr lang="es-ES_tradnl" smtClean="0"/>
              <a:t>14/05/2018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E586AA-B190-40EA-84A8-8AE19741011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09962-CEFD-4A71-A001-2C79AE5F8537}" type="datetimeFigureOut">
              <a:rPr lang="es-ES_tradnl" smtClean="0"/>
              <a:t>14/05/2018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E586AA-B190-40EA-84A8-8AE19741011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09962-CEFD-4A71-A001-2C79AE5F8537}" type="datetimeFigureOut">
              <a:rPr lang="es-ES_tradnl" smtClean="0"/>
              <a:t>14/05/2018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E586AA-B190-40EA-84A8-8AE197410114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FB09962-CEFD-4A71-A001-2C79AE5F8537}" type="datetimeFigureOut">
              <a:rPr lang="es-ES_tradnl" smtClean="0"/>
              <a:t>14/05/2018</a:t>
            </a:fld>
            <a:endParaRPr lang="es-ES_tradnl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CE586AA-B190-40EA-84A8-8AE197410114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B09962-CEFD-4A71-A001-2C79AE5F8537}" type="datetimeFigureOut">
              <a:rPr lang="es-ES_tradnl" smtClean="0"/>
              <a:t>14/05/2018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E586AA-B190-40EA-84A8-8AE197410114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422842" y="6021288"/>
            <a:ext cx="4644958" cy="714549"/>
          </a:xfrm>
        </p:spPr>
        <p:txBody>
          <a:bodyPr>
            <a:noAutofit/>
          </a:bodyPr>
          <a:lstStyle/>
          <a:p>
            <a:pPr algn="ctr"/>
            <a:r>
              <a:rPr lang="es-ES_tradnl" sz="4800" dirty="0" smtClean="0">
                <a:latin typeface="French Script MT" panose="03020402040607040605" pitchFamily="66" charset="0"/>
              </a:rPr>
              <a:t>C</a:t>
            </a:r>
            <a:r>
              <a:rPr lang="es-ES_tradnl" sz="4400" i="1" dirty="0" smtClean="0">
                <a:latin typeface="French Script MT" panose="03020402040607040605" pitchFamily="66" charset="0"/>
                <a:cs typeface="Andalus" panose="02020603050405020304" pitchFamily="18" charset="-78"/>
              </a:rPr>
              <a:t>atálogo </a:t>
            </a:r>
            <a:r>
              <a:rPr lang="es-ES_tradnl" sz="4400" i="1" dirty="0" smtClean="0">
                <a:latin typeface="French Script MT" panose="03020402040607040605" pitchFamily="66" charset="0"/>
              </a:rPr>
              <a:t>Conservas 2017</a:t>
            </a:r>
            <a:endParaRPr lang="es-ES_tradnl" sz="4400" i="1" dirty="0">
              <a:latin typeface="French Script MT" panose="03020402040607040605" pitchFamily="66" charset="0"/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229511" y="6088326"/>
            <a:ext cx="421120" cy="586062"/>
            <a:chOff x="930818" y="6088326"/>
            <a:chExt cx="421120" cy="586062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0000" contrast="2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818" y="6088326"/>
              <a:ext cx="421120" cy="58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7 Imagen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526" y="6351923"/>
              <a:ext cx="361412" cy="28761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" name="2 Subtítulo"/>
          <p:cNvSpPr txBox="1">
            <a:spLocks/>
          </p:cNvSpPr>
          <p:nvPr/>
        </p:nvSpPr>
        <p:spPr>
          <a:xfrm>
            <a:off x="171172" y="5011900"/>
            <a:ext cx="4021226" cy="75789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anchor="ctr">
            <a:normAutofit fontScale="925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800" i="1" dirty="0" smtClean="0"/>
              <a:t>    Visita nuestro blog: </a:t>
            </a:r>
          </a:p>
          <a:p>
            <a:pPr algn="ctr"/>
            <a:r>
              <a:rPr lang="es-ES_tradnl" sz="1800" i="1" dirty="0" smtClean="0">
                <a:solidFill>
                  <a:schemeClr val="tx1">
                    <a:lumMod val="75000"/>
                  </a:schemeClr>
                </a:solidFill>
              </a:rPr>
              <a:t>  www.lossecretosdedulcinea.blogspot.com.es </a:t>
            </a:r>
            <a:endParaRPr lang="es-ES_tradnl" sz="1800" i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" name="2 Subtítulo"/>
          <p:cNvSpPr txBox="1">
            <a:spLocks/>
          </p:cNvSpPr>
          <p:nvPr/>
        </p:nvSpPr>
        <p:spPr>
          <a:xfrm>
            <a:off x="-45711" y="692696"/>
            <a:ext cx="4454989" cy="122413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HACEMOS CAJAS REGALO PERSONALIZABLES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s-ES_tradnl" sz="16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GRANDE…20€*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s-ES_tradnl" sz="16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MEDIANA…15€*</a:t>
            </a:r>
          </a:p>
          <a:p>
            <a:pPr algn="ctr"/>
            <a:r>
              <a:rPr lang="es-ES_tradnl" sz="1600" i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s-ES_tradnl" sz="16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*  </a:t>
            </a:r>
            <a:r>
              <a:rPr lang="es-ES_tradnl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El precio se ajusta bajo petición</a:t>
            </a:r>
          </a:p>
          <a:p>
            <a:pPr algn="ctr"/>
            <a:endParaRPr lang="es-ES_tradnl" sz="1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-4365" y="1942403"/>
            <a:ext cx="4454989" cy="122413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800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REALIZAMOS BODAS, EVENTOS, CUMPLEAÑOS….</a:t>
            </a:r>
            <a:endParaRPr lang="es-ES_tradnl" sz="1800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8" name="17 Imagen" descr="C:\Users\Aocupacional\Desktop\cdbcvbc.png"/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89" y="2996952"/>
            <a:ext cx="3484591" cy="15586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5 CuadroTexto"/>
          <p:cNvSpPr txBox="1"/>
          <p:nvPr/>
        </p:nvSpPr>
        <p:spPr>
          <a:xfrm>
            <a:off x="4164695" y="26045"/>
            <a:ext cx="5219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0"/>
            <a:r>
              <a:rPr lang="es-ES_tradnl" sz="5200" dirty="0" smtClean="0">
                <a:latin typeface="Edwardian Script ITC" panose="030303020407070D0804" pitchFamily="66" charset="0"/>
              </a:rPr>
              <a:t>Conservas  de la Huerta Dulcinea</a:t>
            </a:r>
            <a:endParaRPr lang="es-ES_tradnl" sz="5200" dirty="0">
              <a:latin typeface="Edwardian Script ITC" panose="030303020407070D0804" pitchFamily="66" charset="0"/>
            </a:endParaRPr>
          </a:p>
        </p:txBody>
      </p:sp>
      <p:pic>
        <p:nvPicPr>
          <p:cNvPr id="21" name="20 Imagen" descr="C:\Users\Aocupacional\AppData\Local\Microsoft\Windows\Temporary Internet Files\Content.Word\IMG_8721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301" y="1700808"/>
            <a:ext cx="3819788" cy="40689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8 CuadroTexto"/>
          <p:cNvSpPr txBox="1"/>
          <p:nvPr/>
        </p:nvSpPr>
        <p:spPr>
          <a:xfrm rot="21181071">
            <a:off x="4966582" y="4174619"/>
            <a:ext cx="18138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dirty="0" smtClean="0">
                <a:solidFill>
                  <a:schemeClr val="bg2">
                    <a:lumMod val="90000"/>
                    <a:lumOff val="10000"/>
                  </a:schemeClr>
                </a:solidFill>
                <a:latin typeface="Vivaldi" panose="03020602050506090804" pitchFamily="66" charset="0"/>
              </a:rPr>
              <a:t>100% natural</a:t>
            </a:r>
            <a:endParaRPr lang="es-ES_tradnl" sz="3200" dirty="0">
              <a:solidFill>
                <a:schemeClr val="bg2">
                  <a:lumMod val="90000"/>
                  <a:lumOff val="10000"/>
                </a:schemeClr>
              </a:solidFill>
              <a:latin typeface="Vivaldi" panose="03020602050506090804" pitchFamily="66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786238" y="6101604"/>
            <a:ext cx="1395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>
                <a:latin typeface="Baskerville Old Face" panose="02020602080505020303" pitchFamily="18" charset="0"/>
                <a:cs typeface="Andalus" panose="02020603050405020304" pitchFamily="18" charset="-78"/>
              </a:rPr>
              <a:t>C</a:t>
            </a:r>
            <a:r>
              <a:rPr lang="es-ES_tradnl" sz="1600" dirty="0" smtClean="0">
                <a:latin typeface="Baskerville Old Face" panose="02020602080505020303" pitchFamily="18" charset="0"/>
                <a:cs typeface="Andalus" panose="02020603050405020304" pitchFamily="18" charset="-78"/>
              </a:rPr>
              <a:t>ontacto</a:t>
            </a:r>
          </a:p>
          <a:p>
            <a:r>
              <a:rPr lang="es-ES_tradnl" sz="1600" dirty="0" smtClean="0">
                <a:latin typeface="Baskerville Old Face" panose="02020602080505020303" pitchFamily="18" charset="0"/>
                <a:cs typeface="Andalus" panose="02020603050405020304" pitchFamily="18" charset="-78"/>
              </a:rPr>
              <a:t>91-882 92 21</a:t>
            </a:r>
            <a:endParaRPr lang="es-ES_tradnl" sz="1600" dirty="0">
              <a:latin typeface="Baskerville Old Face" panose="02020602080505020303" pitchFamily="18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078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 Subtítulo"/>
          <p:cNvSpPr txBox="1">
            <a:spLocks/>
          </p:cNvSpPr>
          <p:nvPr/>
        </p:nvSpPr>
        <p:spPr>
          <a:xfrm>
            <a:off x="244850" y="195292"/>
            <a:ext cx="4046126" cy="3600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</a:rPr>
              <a:t>Nuestras</a:t>
            </a:r>
            <a:r>
              <a:rPr lang="es-ES_tradnl" sz="2400" dirty="0" smtClean="0">
                <a:latin typeface="Imprint MT Shadow" panose="04020605060303030202" pitchFamily="82" charset="0"/>
              </a:rPr>
              <a:t> </a:t>
            </a:r>
            <a:r>
              <a:rPr lang="es-ES_tradnl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</a:rPr>
              <a:t>Mermeladas</a:t>
            </a:r>
            <a:endParaRPr lang="es-ES_tradnl" sz="2400" dirty="0">
              <a:solidFill>
                <a:schemeClr val="accent1">
                  <a:lumMod val="40000"/>
                  <a:lumOff val="60000"/>
                </a:schemeClr>
              </a:solidFill>
              <a:latin typeface="Imprint MT Shadow" panose="04020605060303030202" pitchFamily="82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99276" y="730130"/>
            <a:ext cx="24482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 smtClean="0">
                <a:latin typeface="Edwardian Script ITC" panose="030303020407070D0804" pitchFamily="66" charset="0"/>
                <a:cs typeface="Andalus" panose="02020603050405020304" pitchFamily="18" charset="-78"/>
              </a:rPr>
              <a:t>T</a:t>
            </a:r>
            <a:r>
              <a:rPr lang="es-ES_tradn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omate Rojo</a:t>
            </a:r>
          </a:p>
          <a:p>
            <a:pPr algn="ctr"/>
            <a:r>
              <a:rPr lang="es-ES_tradnl" sz="2400" dirty="0">
                <a:latin typeface="Edwardian Script ITC" panose="030303020407070D0804" pitchFamily="66" charset="0"/>
                <a:cs typeface="Andalus" panose="02020603050405020304" pitchFamily="18" charset="-78"/>
              </a:rPr>
              <a:t>T</a:t>
            </a:r>
            <a:r>
              <a:rPr lang="es-ES_tradn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omate Verde</a:t>
            </a:r>
          </a:p>
          <a:p>
            <a:pPr algn="ctr"/>
            <a:r>
              <a:rPr lang="es-ES_tradnl" sz="2800" dirty="0" smtClean="0">
                <a:latin typeface="Edwardian Script ITC" panose="030303020407070D0804" pitchFamily="66" charset="0"/>
                <a:cs typeface="Andalus" panose="02020603050405020304" pitchFamily="18" charset="-78"/>
              </a:rPr>
              <a:t>C</a:t>
            </a:r>
            <a:r>
              <a:rPr lang="es-ES_tradn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alabaza</a:t>
            </a:r>
          </a:p>
          <a:p>
            <a:pPr algn="ctr"/>
            <a:r>
              <a:rPr lang="es-ES_tradnl" sz="2800" dirty="0" smtClean="0">
                <a:latin typeface="Edwardian Script ITC" panose="030303020407070D0804" pitchFamily="66" charset="0"/>
                <a:cs typeface="Andalus" panose="02020603050405020304" pitchFamily="18" charset="-78"/>
              </a:rPr>
              <a:t>C</a:t>
            </a:r>
            <a:r>
              <a:rPr lang="es-ES_tradn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alabacín</a:t>
            </a:r>
          </a:p>
          <a:p>
            <a:pPr algn="ctr"/>
            <a:endParaRPr lang="es-ES_tradnl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s-ES_tradnl" sz="2400" dirty="0" smtClean="0">
                <a:latin typeface="Edwardian Script ITC" panose="030303020407070D0804" pitchFamily="66" charset="0"/>
                <a:cs typeface="Andalus" panose="02020603050405020304" pitchFamily="18" charset="-78"/>
              </a:rPr>
              <a:t>A </a:t>
            </a:r>
            <a:r>
              <a:rPr lang="es-ES_tradnl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lbaricoque</a:t>
            </a:r>
            <a:endParaRPr lang="es-ES_tradnl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s-ES_tradnl" sz="2800" dirty="0" smtClean="0">
                <a:latin typeface="Edwardian Script ITC" panose="030303020407070D0804" pitchFamily="66" charset="0"/>
                <a:cs typeface="Andalus" panose="02020603050405020304" pitchFamily="18" charset="-78"/>
              </a:rPr>
              <a:t>P</a:t>
            </a:r>
            <a:r>
              <a:rPr lang="es-ES_tradn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imiento Rojo</a:t>
            </a:r>
            <a:r>
              <a:rPr lang="es-ES_tradn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s-ES_tradnl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s-ES_tradnl" sz="2800" dirty="0" smtClean="0">
                <a:latin typeface="Edwardian Script ITC" panose="030303020407070D0804" pitchFamily="66" charset="0"/>
                <a:cs typeface="Andalus" panose="02020603050405020304" pitchFamily="18" charset="-78"/>
              </a:rPr>
              <a:t>C</a:t>
            </a:r>
            <a:r>
              <a:rPr lang="es-ES_tradn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iruela</a:t>
            </a:r>
          </a:p>
          <a:p>
            <a:pPr algn="ctr"/>
            <a:r>
              <a:rPr lang="es-ES_tradnl" sz="2400" dirty="0" smtClean="0">
                <a:latin typeface="Edwardian Script ITC" panose="030303020407070D0804" pitchFamily="66" charset="0"/>
                <a:cs typeface="Andalus" panose="02020603050405020304" pitchFamily="18" charset="-78"/>
              </a:rPr>
              <a:t>C</a:t>
            </a:r>
            <a:r>
              <a:rPr lang="es-ES_tradn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ompota </a:t>
            </a:r>
            <a:r>
              <a:rPr lang="es-ES_tradnl" dirty="0">
                <a:latin typeface="Andalus" panose="02020603050405020304" pitchFamily="18" charset="-78"/>
                <a:cs typeface="Andalus" panose="02020603050405020304" pitchFamily="18" charset="-78"/>
              </a:rPr>
              <a:t>de Berenjena</a:t>
            </a:r>
          </a:p>
          <a:p>
            <a:pPr algn="ctr"/>
            <a:endParaRPr lang="es-ES_tradnl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endParaRPr lang="es-ES_tradnl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0" y="4519908"/>
            <a:ext cx="393002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_tradnl" sz="2000" dirty="0" smtClean="0">
              <a:latin typeface="Vijaya" panose="020B0604020202020204" pitchFamily="34" charset="0"/>
              <a:cs typeface="Vijaya" panose="020B0604020202020204" pitchFamily="34" charset="0"/>
            </a:endParaRPr>
          </a:p>
          <a:p>
            <a:pPr algn="ctr"/>
            <a:r>
              <a:rPr lang="es-ES_tradnl" dirty="0" smtClean="0">
                <a:latin typeface="Vijaya" panose="020B0604020202020204" pitchFamily="34" charset="0"/>
                <a:cs typeface="Vijaya" panose="020B0604020202020204" pitchFamily="34" charset="0"/>
              </a:rPr>
              <a:t>**Realizamos </a:t>
            </a:r>
            <a:r>
              <a:rPr lang="es-ES_tradnl" dirty="0">
                <a:latin typeface="Vijaya" panose="020B0604020202020204" pitchFamily="34" charset="0"/>
                <a:cs typeface="Vijaya" panose="020B0604020202020204" pitchFamily="34" charset="0"/>
              </a:rPr>
              <a:t>también Mermelada con productos de temporada </a:t>
            </a:r>
            <a:r>
              <a:rPr lang="es-ES_tradnl" dirty="0" smtClean="0">
                <a:latin typeface="Vijaya" panose="020B0604020202020204" pitchFamily="34" charset="0"/>
                <a:cs typeface="Vijaya" panose="020B0604020202020204" pitchFamily="34" charset="0"/>
              </a:rPr>
              <a:t>(Fresa, Naranja, compota manzana, membrillo…) adquiridos del exterior.</a:t>
            </a:r>
            <a:endParaRPr lang="es-ES_tradnl" dirty="0">
              <a:latin typeface="Vijaya" panose="020B0604020202020204" pitchFamily="34" charset="0"/>
              <a:cs typeface="Vijaya" panose="020B060402020202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19052" y="696405"/>
            <a:ext cx="2808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 smtClean="0">
                <a:latin typeface="Edwardian Script ITC" panose="030303020407070D0804" pitchFamily="66" charset="0"/>
                <a:cs typeface="Andalus" panose="02020603050405020304" pitchFamily="18" charset="-78"/>
              </a:rPr>
              <a:t>P</a:t>
            </a:r>
            <a:r>
              <a:rPr lang="es-ES_tradn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imiento Caramelizado</a:t>
            </a:r>
          </a:p>
          <a:p>
            <a:pPr algn="ctr"/>
            <a:r>
              <a:rPr lang="es-ES_tradnl" sz="2400" dirty="0">
                <a:latin typeface="Edwardian Script ITC" panose="030303020407070D0804" pitchFamily="66" charset="0"/>
                <a:cs typeface="Andalus" panose="02020603050405020304" pitchFamily="18" charset="-78"/>
              </a:rPr>
              <a:t>C</a:t>
            </a:r>
            <a:r>
              <a:rPr lang="es-ES_tradn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ebolla caramelizada</a:t>
            </a:r>
          </a:p>
          <a:p>
            <a:pPr algn="ctr"/>
            <a:r>
              <a:rPr lang="es-ES_tradnl" sz="2400" dirty="0">
                <a:latin typeface="Edwardian Script ITC" panose="030303020407070D0804" pitchFamily="66" charset="0"/>
                <a:cs typeface="Andalus" panose="02020603050405020304" pitchFamily="18" charset="-78"/>
              </a:rPr>
              <a:t>C</a:t>
            </a:r>
            <a:r>
              <a:rPr lang="es-ES_tradnl" dirty="0">
                <a:latin typeface="Andalus" panose="02020603050405020304" pitchFamily="18" charset="-78"/>
                <a:cs typeface="Andalus" panose="02020603050405020304" pitchFamily="18" charset="-78"/>
              </a:rPr>
              <a:t>abello de Ángel</a:t>
            </a:r>
          </a:p>
          <a:p>
            <a:pPr algn="ctr"/>
            <a:r>
              <a:rPr lang="es-ES_tradn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 algn="ctr"/>
            <a:endParaRPr lang="es-ES_tradnl" dirty="0" smtClean="0">
              <a:latin typeface="Century Schoolbook" panose="02040604050505020304" pitchFamily="18" charset="0"/>
              <a:cs typeface="Andalus" panose="02020603050405020304" pitchFamily="18" charset="-78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04574" y="4289076"/>
            <a:ext cx="3037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 smtClean="0">
                <a:solidFill>
                  <a:schemeClr val="accent1"/>
                </a:solidFill>
                <a:latin typeface="Gabriola" panose="04040605051002020D02" pitchFamily="82" charset="0"/>
              </a:rPr>
              <a:t>MEDIANA…3€  PEQUEÑA…</a:t>
            </a:r>
            <a:r>
              <a:rPr lang="es-ES_tradnl" sz="2400" dirty="0">
                <a:solidFill>
                  <a:schemeClr val="accent1"/>
                </a:solidFill>
                <a:latin typeface="Gabriola" panose="04040605051002020D02" pitchFamily="82" charset="0"/>
              </a:rPr>
              <a:t>1</a:t>
            </a:r>
            <a:r>
              <a:rPr lang="es-ES_tradnl" sz="2000" dirty="0" smtClean="0">
                <a:solidFill>
                  <a:schemeClr val="accent1"/>
                </a:solidFill>
                <a:latin typeface="Gabriola" panose="04040605051002020D02" pitchFamily="82" charset="0"/>
              </a:rPr>
              <a:t>€</a:t>
            </a:r>
            <a:endParaRPr lang="es-ES_tradnl" sz="2000" dirty="0">
              <a:solidFill>
                <a:schemeClr val="accent1"/>
              </a:solidFill>
              <a:latin typeface="Gabriola" panose="04040605051002020D02" pitchFamily="82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645966" y="1545479"/>
            <a:ext cx="3037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_tradnl" sz="2000" dirty="0" smtClean="0">
              <a:latin typeface="Gabriola" panose="04040605051002020D02" pitchFamily="82" charset="0"/>
            </a:endParaRPr>
          </a:p>
          <a:p>
            <a:pPr algn="ctr"/>
            <a:r>
              <a:rPr lang="es-ES_tradnl" dirty="0" smtClean="0">
                <a:solidFill>
                  <a:schemeClr val="accent1"/>
                </a:solidFill>
                <a:latin typeface="Gabriola" panose="04040605051002020D02" pitchFamily="82" charset="0"/>
              </a:rPr>
              <a:t>MEDIANO…4€  PEQUEÑO…</a:t>
            </a:r>
            <a:r>
              <a:rPr lang="es-ES_tradnl" sz="2000" dirty="0" smtClean="0">
                <a:solidFill>
                  <a:schemeClr val="accent1"/>
                </a:solidFill>
                <a:latin typeface="Gabriola" panose="04040605051002020D02" pitchFamily="82" charset="0"/>
              </a:rPr>
              <a:t>1,</a:t>
            </a:r>
            <a:r>
              <a:rPr lang="es-ES_tradnl" dirty="0" smtClean="0">
                <a:solidFill>
                  <a:schemeClr val="accent1"/>
                </a:solidFill>
                <a:latin typeface="Gabriola" panose="04040605051002020D02" pitchFamily="82" charset="0"/>
              </a:rPr>
              <a:t>5€</a:t>
            </a:r>
            <a:endParaRPr lang="es-ES_tradnl" dirty="0">
              <a:solidFill>
                <a:schemeClr val="accent1"/>
              </a:solidFill>
              <a:latin typeface="Gabriola" panose="04040605051002020D02" pitchFamily="82" charset="0"/>
            </a:endParaRPr>
          </a:p>
        </p:txBody>
      </p:sp>
      <p:sp>
        <p:nvSpPr>
          <p:cNvPr id="13" name="2 Subtítulo"/>
          <p:cNvSpPr txBox="1">
            <a:spLocks/>
          </p:cNvSpPr>
          <p:nvPr/>
        </p:nvSpPr>
        <p:spPr>
          <a:xfrm>
            <a:off x="4918362" y="2450731"/>
            <a:ext cx="4046126" cy="3600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</a:rPr>
              <a:t>Tomate Frito, Pisto y Salados</a:t>
            </a:r>
            <a:endParaRPr lang="es-ES_tradnl" sz="2400" dirty="0">
              <a:solidFill>
                <a:schemeClr val="accent1">
                  <a:lumMod val="40000"/>
                  <a:lumOff val="60000"/>
                </a:schemeClr>
              </a:solidFill>
              <a:latin typeface="Imprint MT Shadow" panose="04020605060303030202" pitchFamily="82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472724" y="2916233"/>
            <a:ext cx="28083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u="sng" dirty="0" smtClean="0">
                <a:latin typeface="Edwardian Script ITC" panose="030303020407070D0804" pitchFamily="66" charset="0"/>
                <a:cs typeface="Andalus" panose="02020603050405020304" pitchFamily="18" charset="-78"/>
              </a:rPr>
              <a:t>T</a:t>
            </a:r>
            <a:r>
              <a:rPr lang="es-ES_tradnl" sz="2000" u="sng" dirty="0">
                <a:latin typeface="Andalus" panose="02020603050405020304" pitchFamily="18" charset="-78"/>
                <a:cs typeface="Andalus" panose="02020603050405020304" pitchFamily="18" charset="-78"/>
              </a:rPr>
              <a:t>omate </a:t>
            </a:r>
            <a:r>
              <a:rPr lang="es-ES_tradnl" sz="2800" u="sng" dirty="0" smtClean="0">
                <a:latin typeface="Edwardian Script ITC" panose="030303020407070D0804" pitchFamily="66" charset="0"/>
                <a:cs typeface="Andalus" panose="02020603050405020304" pitchFamily="18" charset="-78"/>
              </a:rPr>
              <a:t>F</a:t>
            </a:r>
            <a:r>
              <a:rPr lang="es-ES_tradnl" sz="20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rito </a:t>
            </a:r>
            <a:endParaRPr lang="es-ES_tradnl" sz="2000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endParaRPr lang="es-ES_tradnl" sz="2400" dirty="0" smtClean="0">
              <a:latin typeface="Edwardian Script ITC" panose="030303020407070D0804" pitchFamily="66" charset="0"/>
              <a:cs typeface="Andalus" panose="02020603050405020304" pitchFamily="18" charset="-78"/>
            </a:endParaRPr>
          </a:p>
          <a:p>
            <a:pPr algn="ctr"/>
            <a:r>
              <a:rPr lang="es-ES_tradnl" sz="2800" u="sng" dirty="0" smtClean="0">
                <a:latin typeface="Edwardian Script ITC" panose="030303020407070D0804" pitchFamily="66" charset="0"/>
                <a:cs typeface="Andalus" panose="02020603050405020304" pitchFamily="18" charset="-78"/>
              </a:rPr>
              <a:t>P</a:t>
            </a:r>
            <a:r>
              <a:rPr lang="es-ES_tradnl" sz="20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isto</a:t>
            </a:r>
            <a:endParaRPr lang="es-ES_tradnl" sz="2000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endParaRPr lang="es-ES_tradnl" sz="2400" dirty="0" smtClean="0">
              <a:latin typeface="Edwardian Script ITC" panose="030303020407070D0804" pitchFamily="66" charset="0"/>
              <a:cs typeface="Andalus" panose="02020603050405020304" pitchFamily="18" charset="-78"/>
            </a:endParaRPr>
          </a:p>
          <a:p>
            <a:pPr algn="ctr"/>
            <a:endParaRPr lang="es-ES_tradnl" dirty="0" smtClean="0">
              <a:latin typeface="Century Schoolbook" panose="02040604050505020304" pitchFamily="18" charset="0"/>
              <a:cs typeface="Andalus" panose="02020603050405020304" pitchFamily="18" charset="-78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094344" y="3356992"/>
            <a:ext cx="4011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>
                <a:solidFill>
                  <a:schemeClr val="accent1"/>
                </a:solidFill>
                <a:latin typeface="Gabriola" panose="04040605051002020D02" pitchFamily="82" charset="0"/>
              </a:rPr>
              <a:t>MEDIANO…</a:t>
            </a:r>
            <a:r>
              <a:rPr lang="es-ES_tradnl" sz="2000" dirty="0" smtClean="0">
                <a:solidFill>
                  <a:schemeClr val="accent1"/>
                </a:solidFill>
                <a:latin typeface="Gabriola" panose="04040605051002020D02" pitchFamily="82" charset="0"/>
              </a:rPr>
              <a:t>3,50€ </a:t>
            </a:r>
            <a:r>
              <a:rPr lang="es-ES_tradnl" sz="1600" dirty="0" smtClean="0">
                <a:solidFill>
                  <a:schemeClr val="accent1"/>
                </a:solidFill>
                <a:latin typeface="Gabriola" panose="04040605051002020D02" pitchFamily="82" charset="0"/>
              </a:rPr>
              <a:t>(550GR)       GRANDE…</a:t>
            </a:r>
            <a:r>
              <a:rPr lang="es-ES_tradnl" sz="2000" dirty="0" smtClean="0">
                <a:solidFill>
                  <a:schemeClr val="accent1"/>
                </a:solidFill>
                <a:latin typeface="Gabriola" panose="04040605051002020D02" pitchFamily="82" charset="0"/>
              </a:rPr>
              <a:t>6€ (1,100GR)</a:t>
            </a:r>
            <a:endParaRPr lang="es-ES_tradnl" sz="2000" dirty="0">
              <a:solidFill>
                <a:schemeClr val="accent1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117224" y="4089021"/>
            <a:ext cx="4011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>
                <a:solidFill>
                  <a:schemeClr val="accent1"/>
                </a:solidFill>
                <a:latin typeface="Gabriola" panose="04040605051002020D02" pitchFamily="82" charset="0"/>
              </a:rPr>
              <a:t>MEDIANO…</a:t>
            </a:r>
            <a:r>
              <a:rPr lang="es-ES_tradnl" sz="2000" dirty="0">
                <a:solidFill>
                  <a:schemeClr val="accent1"/>
                </a:solidFill>
                <a:latin typeface="Gabriola" panose="04040605051002020D02" pitchFamily="82" charset="0"/>
              </a:rPr>
              <a:t>4</a:t>
            </a:r>
            <a:r>
              <a:rPr lang="es-ES_tradnl" sz="2000" dirty="0" smtClean="0">
                <a:solidFill>
                  <a:schemeClr val="accent1"/>
                </a:solidFill>
                <a:latin typeface="Gabriola" panose="04040605051002020D02" pitchFamily="82" charset="0"/>
              </a:rPr>
              <a:t>€ </a:t>
            </a:r>
            <a:r>
              <a:rPr lang="es-ES_tradnl" sz="1600" dirty="0" smtClean="0">
                <a:solidFill>
                  <a:schemeClr val="accent1"/>
                </a:solidFill>
                <a:latin typeface="Gabriola" panose="04040605051002020D02" pitchFamily="82" charset="0"/>
              </a:rPr>
              <a:t>(550GR)       GRANDE…</a:t>
            </a:r>
            <a:r>
              <a:rPr lang="es-ES_tradnl" sz="2000" dirty="0">
                <a:solidFill>
                  <a:schemeClr val="accent1"/>
                </a:solidFill>
                <a:latin typeface="Gabriola" panose="04040605051002020D02" pitchFamily="82" charset="0"/>
              </a:rPr>
              <a:t>7</a:t>
            </a:r>
            <a:r>
              <a:rPr lang="es-ES_tradnl" sz="2000" dirty="0" smtClean="0">
                <a:solidFill>
                  <a:schemeClr val="accent1"/>
                </a:solidFill>
                <a:latin typeface="Gabriola" panose="04040605051002020D02" pitchFamily="82" charset="0"/>
              </a:rPr>
              <a:t>€ (1,100GR)</a:t>
            </a:r>
            <a:endParaRPr lang="es-ES_tradnl" sz="2000" dirty="0">
              <a:solidFill>
                <a:schemeClr val="accent1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94341" y="4650731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 smtClean="0">
                <a:latin typeface="Edwardian Script ITC" panose="030303020407070D0804" pitchFamily="66" charset="0"/>
                <a:cs typeface="Andalus" panose="02020603050405020304" pitchFamily="18" charset="-78"/>
              </a:rPr>
              <a:t>A </a:t>
            </a:r>
            <a:r>
              <a:rPr lang="es-ES_tradnl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jo</a:t>
            </a:r>
            <a:r>
              <a:rPr lang="es-ES_tradnl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s-ES_tradnl" dirty="0">
                <a:latin typeface="Andalus" panose="02020603050405020304" pitchFamily="18" charset="-78"/>
                <a:cs typeface="Andalus" panose="02020603050405020304" pitchFamily="18" charset="-78"/>
              </a:rPr>
              <a:t>en conserva …</a:t>
            </a:r>
            <a:r>
              <a:rPr lang="es-ES_tradnl" sz="1600" dirty="0">
                <a:solidFill>
                  <a:schemeClr val="accent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2€</a:t>
            </a:r>
          </a:p>
          <a:p>
            <a:pPr algn="ctr"/>
            <a:r>
              <a:rPr lang="es-ES_tradnl" sz="2400" dirty="0" smtClean="0">
                <a:latin typeface="Edwardian Script ITC" panose="030303020407070D0804" pitchFamily="66" charset="0"/>
                <a:cs typeface="Andalus" panose="02020603050405020304" pitchFamily="18" charset="-78"/>
              </a:rPr>
              <a:t>A </a:t>
            </a:r>
            <a:r>
              <a:rPr lang="es-ES_tradnl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j</a:t>
            </a:r>
            <a:r>
              <a:rPr lang="es-ES_tradnl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etes</a:t>
            </a:r>
            <a:r>
              <a:rPr lang="es-ES_tradn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s-ES_tradnl" dirty="0">
                <a:latin typeface="Andalus" panose="02020603050405020304" pitchFamily="18" charset="-78"/>
                <a:cs typeface="Andalus" panose="02020603050405020304" pitchFamily="18" charset="-78"/>
              </a:rPr>
              <a:t>…</a:t>
            </a:r>
            <a:r>
              <a:rPr lang="es-ES_tradnl" sz="1600" dirty="0">
                <a:solidFill>
                  <a:schemeClr val="accent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2,50€</a:t>
            </a:r>
          </a:p>
          <a:p>
            <a:pPr algn="ctr"/>
            <a:r>
              <a:rPr lang="es-ES_tradnl" sz="2400" dirty="0" smtClean="0">
                <a:latin typeface="Edwardian Script ITC" panose="030303020407070D0804" pitchFamily="66" charset="0"/>
                <a:cs typeface="Andalus" panose="02020603050405020304" pitchFamily="18" charset="-78"/>
              </a:rPr>
              <a:t>H </a:t>
            </a:r>
            <a:r>
              <a:rPr lang="es-ES_tradnl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abitas</a:t>
            </a:r>
            <a:r>
              <a:rPr lang="es-ES_tradn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s-ES_tradnl" dirty="0">
                <a:latin typeface="Andalus" panose="02020603050405020304" pitchFamily="18" charset="-78"/>
                <a:cs typeface="Andalus" panose="02020603050405020304" pitchFamily="18" charset="-78"/>
              </a:rPr>
              <a:t>Tiernas…</a:t>
            </a:r>
            <a:r>
              <a:rPr lang="es-ES_tradnl" sz="1600" dirty="0">
                <a:solidFill>
                  <a:schemeClr val="accent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2,50€</a:t>
            </a:r>
          </a:p>
        </p:txBody>
      </p:sp>
      <p:sp>
        <p:nvSpPr>
          <p:cNvPr id="19" name="2 Subtítulo"/>
          <p:cNvSpPr txBox="1">
            <a:spLocks/>
          </p:cNvSpPr>
          <p:nvPr/>
        </p:nvSpPr>
        <p:spPr>
          <a:xfrm>
            <a:off x="4853817" y="195292"/>
            <a:ext cx="4046126" cy="3600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</a:rPr>
              <a:t>Nuestros</a:t>
            </a:r>
            <a:r>
              <a:rPr lang="es-ES_tradnl" sz="2400" dirty="0" smtClean="0">
                <a:latin typeface="Imprint MT Shadow" panose="04020605060303030202" pitchFamily="82" charset="0"/>
              </a:rPr>
              <a:t> </a:t>
            </a:r>
            <a:r>
              <a:rPr lang="es-ES_tradnl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</a:rPr>
              <a:t>Caramelizados</a:t>
            </a:r>
            <a:endParaRPr lang="es-ES_tradnl" sz="2400" dirty="0">
              <a:solidFill>
                <a:schemeClr val="accent1">
                  <a:lumMod val="40000"/>
                  <a:lumOff val="60000"/>
                </a:schemeClr>
              </a:solidFill>
              <a:latin typeface="Imprint MT Shadow" panose="04020605060303030202" pitchFamily="82" charset="0"/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ES_tradnl" sz="3600" dirty="0" smtClean="0">
                <a:latin typeface="Edwardian Script ITC" panose="030303020407070D0804" pitchFamily="66" charset="0"/>
              </a:rPr>
              <a:t>Todas las conservas se realizan de forma artesanal</a:t>
            </a:r>
            <a:endParaRPr lang="es-ES_tradnl" sz="3600" dirty="0">
              <a:latin typeface="Edwardian Script ITC" panose="030303020407070D0804" pitchFamily="66" charset="0"/>
            </a:endParaRPr>
          </a:p>
        </p:txBody>
      </p:sp>
      <p:grpSp>
        <p:nvGrpSpPr>
          <p:cNvPr id="20" name="19 Grupo"/>
          <p:cNvGrpSpPr/>
          <p:nvPr/>
        </p:nvGrpSpPr>
        <p:grpSpPr>
          <a:xfrm>
            <a:off x="194014" y="6088326"/>
            <a:ext cx="421120" cy="586062"/>
            <a:chOff x="930818" y="6088326"/>
            <a:chExt cx="421120" cy="586062"/>
          </a:xfrm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0000" contrast="2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818" y="6088326"/>
              <a:ext cx="421120" cy="58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22 Imagen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526" y="6351923"/>
              <a:ext cx="361412" cy="28761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3" name="32 CuadroTexto"/>
          <p:cNvSpPr txBox="1"/>
          <p:nvPr/>
        </p:nvSpPr>
        <p:spPr>
          <a:xfrm>
            <a:off x="786238" y="6101604"/>
            <a:ext cx="1395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>
                <a:latin typeface="Baskerville Old Face" panose="02020602080505020303" pitchFamily="18" charset="0"/>
                <a:cs typeface="Andalus" panose="02020603050405020304" pitchFamily="18" charset="-78"/>
              </a:rPr>
              <a:t>Contacto</a:t>
            </a:r>
          </a:p>
          <a:p>
            <a:r>
              <a:rPr lang="es-ES_tradnl" sz="1600" dirty="0">
                <a:latin typeface="Baskerville Old Face" panose="02020602080505020303" pitchFamily="18" charset="0"/>
                <a:cs typeface="Andalus" panose="02020603050405020304" pitchFamily="18" charset="-78"/>
              </a:rPr>
              <a:t>91-882 92 21</a:t>
            </a:r>
          </a:p>
        </p:txBody>
      </p:sp>
    </p:spTree>
    <p:extLst>
      <p:ext uri="{BB962C8B-B14F-4D97-AF65-F5344CB8AC3E}">
        <p14:creationId xmlns:p14="http://schemas.microsoft.com/office/powerpoint/2010/main" val="343595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Alta costura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2050</TotalTime>
  <Words>160</Words>
  <Application>Microsoft Office PowerPoint</Application>
  <PresentationFormat>Presentación en pantalla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Intermedio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BODA MARIO &amp; GEMA</dc:title>
  <dc:creator>Area Ocupacional</dc:creator>
  <cp:lastModifiedBy>Area Ocupacional</cp:lastModifiedBy>
  <cp:revision>60</cp:revision>
  <cp:lastPrinted>2017-03-10T11:18:38Z</cp:lastPrinted>
  <dcterms:created xsi:type="dcterms:W3CDTF">2016-02-23T10:26:23Z</dcterms:created>
  <dcterms:modified xsi:type="dcterms:W3CDTF">2018-05-14T08:57:33Z</dcterms:modified>
</cp:coreProperties>
</file>